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7" r:id="rId2"/>
    <p:sldId id="352" r:id="rId3"/>
    <p:sldId id="347" r:id="rId4"/>
    <p:sldId id="350" r:id="rId5"/>
    <p:sldId id="351" r:id="rId6"/>
  </p:sldIdLst>
  <p:sldSz cx="9906000" cy="6858000" type="A4"/>
  <p:notesSz cx="6735763" cy="98663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09" userDrawn="1">
          <p15:clr>
            <a:srgbClr val="A4A3A4"/>
          </p15:clr>
        </p15:guide>
        <p15:guide id="2" pos="21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4" autoAdjust="0"/>
    <p:restoredTop sz="99628" autoAdjust="0"/>
  </p:normalViewPr>
  <p:slideViewPr>
    <p:cSldViewPr>
      <p:cViewPr varScale="1">
        <p:scale>
          <a:sx n="83" d="100"/>
          <a:sy n="83" d="100"/>
        </p:scale>
        <p:origin x="-216" y="-67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5678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09"/>
        <p:guide pos="212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755" y="4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5325" y="739775"/>
            <a:ext cx="53451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9208" y="4686509"/>
            <a:ext cx="4937350" cy="444137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l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755" y="9376069"/>
            <a:ext cx="2916019" cy="4902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4585" tIns="47295" rIns="94585" bIns="47295" numCol="1" anchor="b" anchorCtr="0" compatLnSpc="1">
            <a:prstTxWarp prst="textNoShape">
              <a:avLst/>
            </a:prstTxWarp>
          </a:bodyPr>
          <a:lstStyle>
            <a:lvl1pPr algn="r" defTabSz="946390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一般社団法人オープン＆ビッグデータ活用・地方創生推進機構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2017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4520952" y="5301208"/>
            <a:ext cx="5184575" cy="375677"/>
          </a:xfrm>
        </p:spPr>
        <p:txBody>
          <a:bodyPr/>
          <a:lstStyle/>
          <a:p>
            <a:pPr algn="r"/>
            <a:r>
              <a:rPr lang="en-US" altLang="ja-JP" sz="2000" dirty="0" smtClean="0"/>
              <a:t>2017.01.20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 idx="4294967295"/>
          </p:nvPr>
        </p:nvSpPr>
        <p:spPr>
          <a:xfrm>
            <a:off x="2690598" y="2724641"/>
            <a:ext cx="7021561" cy="560343"/>
          </a:xfrm>
        </p:spPr>
        <p:txBody>
          <a:bodyPr anchor="t" anchorCtr="0">
            <a:normAutofit/>
          </a:bodyPr>
          <a:lstStyle/>
          <a:p>
            <a:r>
              <a:rPr lang="ja-JP" altLang="en-US" sz="36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</a:t>
            </a:r>
            <a:r>
              <a:rPr lang="en-US" altLang="ja-JP" sz="36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lang="ja-JP" altLang="en-US" sz="36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回・第</a:t>
            </a:r>
            <a:r>
              <a:rPr lang="en-US" altLang="ja-JP" sz="36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3600" u="sng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回分科会の振り返り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4294967295"/>
          </p:nvPr>
        </p:nvSpPr>
        <p:spPr>
          <a:xfrm>
            <a:off x="5817096" y="188640"/>
            <a:ext cx="3872880" cy="369332"/>
          </a:xfrm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kumimoji="1" lang="ja-JP" altLang="en-US" sz="1800" b="0" dirty="0" smtClean="0">
                <a:solidFill>
                  <a:schemeClr val="bg2"/>
                </a:solidFill>
              </a:rPr>
              <a:t>第</a:t>
            </a:r>
            <a:r>
              <a:rPr lang="ja-JP" altLang="en-US" sz="1800" b="0" dirty="0" smtClean="0">
                <a:solidFill>
                  <a:schemeClr val="bg2"/>
                </a:solidFill>
              </a:rPr>
              <a:t>３</a:t>
            </a:r>
            <a:r>
              <a:rPr kumimoji="1" lang="ja-JP" altLang="en-US" sz="1800" b="0" dirty="0" smtClean="0">
                <a:solidFill>
                  <a:schemeClr val="bg2"/>
                </a:solidFill>
              </a:rPr>
              <a:t>回データ運用検討分科会資料</a:t>
            </a:r>
            <a:endParaRPr kumimoji="1" lang="ja-JP" altLang="en-US" sz="1800" b="0" dirty="0">
              <a:solidFill>
                <a:schemeClr val="bg2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4294967295"/>
          </p:nvPr>
        </p:nvSpPr>
        <p:spPr>
          <a:xfrm>
            <a:off x="8769424" y="620688"/>
            <a:ext cx="864096" cy="360040"/>
          </a:xfrm>
          <a:ln>
            <a:solidFill>
              <a:schemeClr val="bg2"/>
            </a:solidFill>
          </a:ln>
        </p:spPr>
        <p:txBody>
          <a:bodyPr anchor="b" anchorCtr="0">
            <a:noAutofit/>
          </a:bodyPr>
          <a:lstStyle/>
          <a:p>
            <a:pPr marL="0" indent="0" algn="ctr">
              <a:buNone/>
            </a:pPr>
            <a:r>
              <a:rPr kumimoji="1" lang="ja-JP" altLang="en-US" sz="1800" dirty="0" smtClean="0"/>
              <a:t>資料３</a:t>
            </a:r>
            <a:endParaRPr kumimoji="1" lang="ja-JP" altLang="en-US" sz="1800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1</a:t>
            </a:r>
            <a:r>
              <a:rPr lang="ja-JP" altLang="en-US" sz="2800" dirty="0">
                <a:latin typeface="+mj-ea"/>
              </a:rPr>
              <a:t>回分科会の</a:t>
            </a:r>
            <a:r>
              <a:rPr lang="ja-JP" altLang="en-US" sz="2800" dirty="0" smtClean="0">
                <a:latin typeface="+mj-ea"/>
              </a:rPr>
              <a:t>振り返り（</a:t>
            </a:r>
            <a:r>
              <a:rPr lang="en-US" altLang="ja-JP" sz="2800" dirty="0" smtClean="0">
                <a:latin typeface="+mj-ea"/>
              </a:rPr>
              <a:t>1/2</a:t>
            </a:r>
            <a:r>
              <a:rPr lang="ja-JP" altLang="en-US" sz="2800" dirty="0" smtClean="0">
                <a:latin typeface="+mj-ea"/>
              </a:rPr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0" y="1124744"/>
            <a:ext cx="9534535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kumimoji="1" lang="en-US" altLang="ja-JP" sz="2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2000" b="1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回：道路通行規制情報について</a:t>
            </a:r>
            <a:endParaRPr kumimoji="1" lang="en-US" altLang="ja-JP" sz="2000" b="1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．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調査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の目的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と方法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２．しずみ</a:t>
            </a:r>
            <a:r>
              <a:rPr kumimoji="1" lang="ja-JP" altLang="en-US" sz="1600" dirty="0" err="1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ち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info.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の説明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３．ディスカッション　など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終了後、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しずみ</a:t>
            </a:r>
            <a:r>
              <a:rPr kumimoji="1" lang="ja-JP" altLang="en-US" sz="1600" dirty="0" err="1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ち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info.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を例に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勉強会を開催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ディスカッションで出た主な意見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・しずみ</a:t>
            </a:r>
            <a:r>
              <a:rPr kumimoji="1" lang="ja-JP" altLang="en-US" sz="1600" dirty="0" err="1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ち</a:t>
            </a:r>
            <a:r>
              <a:rPr kumimoji="1" lang="en-US" altLang="ja-JP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info.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については、企業などと意見交換して、少しずつレベルアップしていきたい。ハッカソンも</a:t>
            </a:r>
            <a:r>
              <a:rPr kumimoji="1" lang="en-US" altLang="ja-JP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回開催した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・道路規制情報は、リアルタイムと言っても、通常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日に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度程度更新すれば良い。規制内容（全面か片側か等）と規制区間が分かることが重要。</a:t>
            </a:r>
            <a:endParaRPr kumimoji="1" lang="en-US" altLang="ja-JP" sz="16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・災害時は、現地を確認後、通行可否の情報を公開する。場所や優先順位により、公開までの時間は異なる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。より早く提供するためにも、専用タブレットに加えて、個人のスマートフォンからの情報登録を検討中。但し、発生後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72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時間は、人命救助を第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し、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を通じた情報提供よりも消防関係者などに伝えることを優先する。情報提供により、救助や避難所整備などで用いる道路に、一般車両が流れ込むことを懸念している。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・しずみ</a:t>
            </a:r>
            <a:r>
              <a:rPr kumimoji="1" lang="ja-JP" altLang="en-US" sz="1600" dirty="0" err="1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ち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info.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ではサーバ整備など初期投資がある程度かかったが、</a:t>
            </a: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他の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自治体に広がり全国展開できれば、負担は少なくなる。静岡市からオープンソース化することは難しくとも、他の自治体にソースコードを展開できる。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・静岡市だけでなく、トヨタ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IT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開発センター、パスコ、ゼンリンデータコムと共同で取り組んだことで、利用イメージを持った上で、</a:t>
            </a:r>
            <a:r>
              <a:rPr kumimoji="1" lang="en-US" altLang="ja-JP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API</a:t>
            </a: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を作ることができた。自治体単体では、どのようなユースケースがあるか考えられない。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・除雪情報について、歩道はどうするか。自治体としては、道路管理用に使いたい。ユースケースを集める必要がある。</a:t>
            </a:r>
            <a:endParaRPr kumimoji="1" lang="en-US" altLang="ja-JP" sz="16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6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12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1</a:t>
            </a:r>
            <a:r>
              <a:rPr lang="ja-JP" altLang="en-US" sz="2800" dirty="0">
                <a:latin typeface="+mj-ea"/>
              </a:rPr>
              <a:t>回分科会の</a:t>
            </a:r>
            <a:r>
              <a:rPr lang="ja-JP" altLang="en-US" sz="2800" dirty="0">
                <a:latin typeface="+mj-ea"/>
              </a:rPr>
              <a:t>振り返り（</a:t>
            </a:r>
            <a:r>
              <a:rPr lang="en-US" altLang="ja-JP" sz="2800" dirty="0">
                <a:latin typeface="+mj-ea"/>
              </a:rPr>
              <a:t>2/2</a:t>
            </a:r>
            <a:r>
              <a:rPr lang="ja-JP" altLang="en-US" sz="2800" dirty="0">
                <a:latin typeface="+mj-ea"/>
              </a:rPr>
              <a:t>）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6" name="正方形/長方形 5"/>
          <p:cNvSpPr/>
          <p:nvPr/>
        </p:nvSpPr>
        <p:spPr>
          <a:xfrm>
            <a:off x="243000" y="1124744"/>
            <a:ext cx="9534535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ディスカッションで出た主な意見（続き）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zh-TW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食品営業許可施設情報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の公開請求をする人は、限られている。名簿屋、お店に営業をかける人など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。競争が働くため、月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回オープンデータ化すると、月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回情報公開請求をしてくる。それでも、業務は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1/3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程度は減る。情報公開請求対応よりも、オープンデータの方が事務手続きが簡素。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・情報公開請求が多いものとしては、</a:t>
            </a:r>
            <a:r>
              <a:rPr kumimoji="1" lang="zh-TW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食品営業許可</a:t>
            </a:r>
            <a:r>
              <a:rPr kumimoji="1" lang="zh-TW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施設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以外では、理容美容院・旅館・公衆浴場・特定建築物などの情報。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福岡市、北九州市、久留米市でカタログサイトの共同利用やデータフォーマットの共通化に取り組んでいる。保育施設、避難場所、市の施設情報など。但し、原課の思いもあり、揃えるのはなかなか大変。データの粒度なども異な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・道路通行規制情報は、まだ公開していない。地盤情報は、職員向けに公開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877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2</a:t>
            </a:r>
            <a:r>
              <a:rPr lang="ja-JP" altLang="en-US" sz="2800" dirty="0">
                <a:latin typeface="+mj-ea"/>
              </a:rPr>
              <a:t>回分科会の</a:t>
            </a:r>
            <a:r>
              <a:rPr lang="ja-JP" altLang="en-US" sz="2800" dirty="0">
                <a:latin typeface="+mj-ea"/>
              </a:rPr>
              <a:t>振り返り</a:t>
            </a:r>
            <a:r>
              <a:rPr lang="ja-JP" altLang="en-US" sz="2800" dirty="0" smtClean="0">
                <a:latin typeface="+mj-ea"/>
              </a:rPr>
              <a:t>（</a:t>
            </a:r>
            <a:r>
              <a:rPr lang="en-US" altLang="ja-JP" sz="2800" dirty="0" smtClean="0">
                <a:latin typeface="+mj-ea"/>
              </a:rPr>
              <a:t>1/2</a:t>
            </a:r>
            <a:r>
              <a:rPr lang="ja-JP" altLang="en-US" sz="2800" dirty="0">
                <a:latin typeface="+mj-ea"/>
              </a:rPr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243001" y="1041261"/>
            <a:ext cx="9395454" cy="538144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</a:t>
            </a:r>
            <a:r>
              <a:rPr kumimoji="1" lang="en-US" altLang="ja-JP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2000" b="1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回：地盤情報について</a:t>
            </a:r>
            <a:endParaRPr kumimoji="1" lang="en-US" altLang="ja-JP" sz="2000" b="1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１．地盤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情報のオープンデータ化の状況について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２．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会員向けアンケートの結果について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３．ディスカッション　など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アンケート結果の概要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自治体会員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68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団体（調査時点）中、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35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団体が回答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・公開状況は以下の通り。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道路通行規制情報：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/35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団体（内、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団体がオープンデータとして提供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地盤情報：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9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/35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団体（内、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団体がオープンデータとして提供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zh-TW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食品営業許可施設</a:t>
            </a:r>
            <a:r>
              <a:rPr kumimoji="1" lang="zh-TW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/16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団体（内、</a:t>
            </a:r>
            <a:r>
              <a:rPr kumimoji="1" lang="en-US" altLang="ja-JP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6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団体がオープンデータとして提供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詳細は本日配布の参考資料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VLED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自治体会員アンケート調査結果（非公開）」を参照</a:t>
            </a: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ディスカッションで出た主な意見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・地盤情報の主な利用者は事業者で、公共事業を行う際などに利用。個人が家を買う際に利用するケースもある。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・事業者としては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、データが広範囲で公開されていることが望ましい。最低でも都道府県単位。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・ボーリング柱状図などのフォーマットは統一されているが、データ形式が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PDF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</a:t>
            </a:r>
            <a:r>
              <a:rPr kumimoji="1" lang="en-US" altLang="ja-JP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XML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など自治体により異なる。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・公開していない理由の一つとして、基礎自治体の中には、電子納品に対応していないところがあることが挙げられる。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・自治体としては、事業者のニーズが把握できていないことが課題。強いニーズがあれば、優先的に取り組むことになる。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・静岡県は、ニーズがなくても、とにかくデータを公開することを心掛けている。県内では、電子納品に対応している基礎自治体は少ないので、事業者が直接、県のサイトに登録する方式を取っている。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795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>
                <a:latin typeface="+mj-ea"/>
              </a:rPr>
              <a:t>第</a:t>
            </a:r>
            <a:r>
              <a:rPr lang="en-US" altLang="ja-JP" sz="2800" dirty="0">
                <a:latin typeface="+mj-ea"/>
              </a:rPr>
              <a:t>2</a:t>
            </a:r>
            <a:r>
              <a:rPr lang="ja-JP" altLang="en-US" sz="2800" dirty="0">
                <a:latin typeface="+mj-ea"/>
              </a:rPr>
              <a:t>回分科会の</a:t>
            </a:r>
            <a:r>
              <a:rPr lang="ja-JP" altLang="en-US" sz="2800" dirty="0">
                <a:latin typeface="+mj-ea"/>
              </a:rPr>
              <a:t>振り返り（</a:t>
            </a:r>
            <a:r>
              <a:rPr lang="en-US" altLang="ja-JP" sz="2800" dirty="0">
                <a:latin typeface="+mj-ea"/>
              </a:rPr>
              <a:t>2/2</a:t>
            </a:r>
            <a:r>
              <a:rPr lang="ja-JP" altLang="en-US" sz="2800" dirty="0">
                <a:latin typeface="+mj-ea"/>
              </a:rPr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sp>
        <p:nvSpPr>
          <p:cNvPr id="5" name="正方形/長方形 4"/>
          <p:cNvSpPr/>
          <p:nvPr/>
        </p:nvSpPr>
        <p:spPr>
          <a:xfrm>
            <a:off x="243001" y="1124744"/>
            <a:ext cx="9395454" cy="5297958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■　ディスカッションで出た主な意見（続き）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・土地所有者への配慮からオープンデータ化に躊躇する場合があるが、地盤情報は変動するものではないので、行政に責任はない。</a:t>
            </a: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・地盤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情報の活用例として、中古マンションの価格査定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サイトでの活用が挙げられる。但し、地域によってデータが入手できなかったり、データ形式が異なることが課題。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・重機メーカーが、掘る場所の地盤の状況により、メンテナンス計画を立てるといった使われ方もある。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・情報ポータルサイト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において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も、自治体によって公開状況が異なると、サービスに活用しづらい。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・地質調査会社が自治体に納品する際、全地連のサイトなどに登録するようにすれば、全国規模で公開が進むし、自治体の負担もかからない。自治体が発注仕様書にその旨を追加するだけでよい。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93663" indent="-93663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249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9B8CA500-AB32-4A3C-B93E-CD492E224271}" vid="{D4CAFFFE-67A0-4DF2-B2F2-6BD9ABF8F007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</Template>
  <TotalTime>0</TotalTime>
  <Words>112</Words>
  <Application>Microsoft Office PowerPoint</Application>
  <PresentationFormat>A4 210 x 297 mm</PresentationFormat>
  <Paragraphs>67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VLEDパワポ基本テンプレート</vt:lpstr>
      <vt:lpstr>第1回・第2回分科会の振り返り</vt:lpstr>
      <vt:lpstr>第1回分科会の振り返り（1/2）</vt:lpstr>
      <vt:lpstr>第1回分科会の振り返り（2/2）</vt:lpstr>
      <vt:lpstr>第2回分科会の振り返り（1/2）</vt:lpstr>
      <vt:lpstr>第2回分科会の振り返り（2/2）</vt:lpstr>
    </vt:vector>
  </TitlesOfParts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2015-02-01T00:57:09Z</dcterms:created>
  <dcterms:modified xsi:type="dcterms:W3CDTF">2017-01-18T12:33:18Z</dcterms:modified>
</cp:coreProperties>
</file>